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3" r:id="rId2"/>
    <p:sldId id="376" r:id="rId3"/>
    <p:sldId id="377" r:id="rId4"/>
    <p:sldId id="378" r:id="rId5"/>
    <p:sldId id="379" r:id="rId6"/>
    <p:sldId id="381" r:id="rId7"/>
    <p:sldId id="386" r:id="rId8"/>
    <p:sldId id="390" r:id="rId9"/>
    <p:sldId id="39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  <a:srgbClr val="003399"/>
    <a:srgbClr val="0000FF"/>
    <a:srgbClr val="000000"/>
    <a:srgbClr val="006600"/>
    <a:srgbClr val="0033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4635" autoAdjust="0"/>
  </p:normalViewPr>
  <p:slideViewPr>
    <p:cSldViewPr>
      <p:cViewPr>
        <p:scale>
          <a:sx n="75" d="100"/>
          <a:sy n="75" d="100"/>
        </p:scale>
        <p:origin x="-99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9CFBEB-5EC3-41EC-884D-57D78B44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041035-AD28-444E-B025-35F9F9BC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825F-E7F7-4DE2-B2A5-2B902AAE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14E4-293A-4A8B-981F-B4C06726C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A8C8-869E-4626-8BBD-526307C8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DAE7-8E06-433B-B3FE-726EFCE590F6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42D4-48CA-444E-9FD3-D7C55D5F7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80E7-44C7-4087-828D-A5B81573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59DC-1D0D-4EDF-8F7C-D0E00997A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D076-851B-4E7F-93F4-CCB739C83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3E4E-DCF1-4AE8-9C7D-63B58F374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90C6-F65B-446F-8F3D-0439B847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3B47-08A4-4CE5-8B94-F164E97B9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CB02-A999-46D0-BA4D-E3BFB7540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78B6-AE11-4450-B89A-A1FB6819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8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029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8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0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47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220B0C-5307-47A7-97E7-AE69D7DF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42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7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 flipH="1">
            <a:off x="1187450" y="1576388"/>
            <a:ext cx="67230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600" b="1">
                <a:solidFill>
                  <a:srgbClr val="003366"/>
                </a:solidFill>
                <a:latin typeface="Georgia" pitchFamily="18" charset="0"/>
              </a:rPr>
              <a:t>Профессиональный стандарт  педагога</a:t>
            </a:r>
          </a:p>
        </p:txBody>
      </p:sp>
      <p:pic>
        <p:nvPicPr>
          <p:cNvPr id="7171" name="Picture 4" descr="http://ndm-sosh1.ru/img/emblema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863" y="4365625"/>
            <a:ext cx="2390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000" smtClean="0">
                <a:solidFill>
                  <a:srgbClr val="006666"/>
                </a:solidFill>
                <a:latin typeface="Georgia" pitchFamily="18" charset="0"/>
              </a:rPr>
              <a:t>Нормативная база внедрения профессионального стандарта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0894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003366"/>
                </a:solidFill>
                <a:latin typeface="Georgia" pitchFamily="18" charset="0"/>
              </a:rPr>
              <a:t>Федеральный Закон  «Об образовании в Российской Федерации» от 29 декабря 2012 № 273 (статья 76)</a:t>
            </a:r>
          </a:p>
          <a:p>
            <a:r>
              <a:rPr lang="ru-RU" altLang="ru-RU" sz="2000" smtClean="0">
                <a:solidFill>
                  <a:srgbClr val="003366"/>
                </a:solidFill>
                <a:latin typeface="Georgia" pitchFamily="18" charset="0"/>
              </a:rPr>
              <a:t>Трудовой кодекс Российской Федерации (статья 195)</a:t>
            </a:r>
          </a:p>
          <a:p>
            <a:r>
              <a:rPr lang="ru-RU" altLang="ru-RU" sz="2000" smtClean="0">
                <a:solidFill>
                  <a:srgbClr val="003366"/>
                </a:solidFill>
                <a:latin typeface="Georgia" pitchFamily="18" charset="0"/>
              </a:rPr>
              <a:t>Постановление Правительства РФ от 22 января 2013 № 23 «О правилах разработки, утверждения и применения профессиональных стандартов» (с изм. от 25.12.2014 г.)</a:t>
            </a:r>
          </a:p>
          <a:p>
            <a:r>
              <a:rPr lang="ru-RU" altLang="ru-RU" sz="2000" b="1" smtClean="0">
                <a:solidFill>
                  <a:srgbClr val="003366"/>
                </a:solidFill>
                <a:latin typeface="Georgia" pitchFamily="18" charset="0"/>
              </a:rPr>
              <a:t>Приказ Минтруда России от 18 октября 2013 № 544н «Об утверждении профессионального стандарта «Педагог»</a:t>
            </a:r>
            <a:endParaRPr lang="ru-RU" altLang="ru-RU" sz="2000" smtClean="0">
              <a:solidFill>
                <a:srgbClr val="003366"/>
              </a:solidFill>
              <a:latin typeface="Georgia" pitchFamily="18" charset="0"/>
            </a:endParaRPr>
          </a:p>
          <a:p>
            <a:r>
              <a:rPr lang="ru-RU" altLang="ru-RU" sz="2000" smtClean="0">
                <a:solidFill>
                  <a:srgbClr val="003366"/>
                </a:solidFill>
                <a:latin typeface="Georgia" pitchFamily="18" charset="0"/>
              </a:rPr>
              <a:t>Постановление Правительства РФ от 27 июня 2016 № 584 «Об особенностях применения профессиональных стандартов…»</a:t>
            </a:r>
          </a:p>
          <a:p>
            <a:r>
              <a:rPr lang="ru-RU" altLang="ru-RU" sz="2000" smtClean="0">
                <a:solidFill>
                  <a:srgbClr val="003366"/>
                </a:solidFill>
                <a:latin typeface="Georgia" pitchFamily="18" charset="0"/>
              </a:rPr>
              <a:t>Приказ Минтруда России от 05 августа 2016 № 422н «О внесении изменений в профессиональный стандарт «Педагог» (утв.приказом Минтруда России от 18 октября 2013 № 544н)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728663" y="549275"/>
            <a:ext cx="7572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003366"/>
                </a:solidFill>
                <a:latin typeface="Georgia" pitchFamily="18" charset="0"/>
              </a:rPr>
              <a:t>Профессиональный стандарт (ПС) </a:t>
            </a:r>
            <a:r>
              <a:rPr lang="ru-RU" altLang="ru-RU" sz="2400">
                <a:solidFill>
                  <a:srgbClr val="003366"/>
                </a:solidFill>
                <a:latin typeface="Georgia" pitchFamily="18" charset="0"/>
              </a:rPr>
              <a:t>– это характеристика </a:t>
            </a:r>
            <a:r>
              <a:rPr lang="ru-RU" altLang="ru-RU" sz="2400" i="1">
                <a:solidFill>
                  <a:srgbClr val="003366"/>
                </a:solidFill>
                <a:latin typeface="Georgia" pitchFamily="18" charset="0"/>
              </a:rPr>
              <a:t>квалификации</a:t>
            </a:r>
            <a:r>
              <a:rPr lang="ru-RU" altLang="ru-RU" sz="2400">
                <a:solidFill>
                  <a:srgbClr val="003366"/>
                </a:solidFill>
                <a:latin typeface="Georgia" pitchFamily="18" charset="0"/>
              </a:rPr>
              <a:t>, </a:t>
            </a:r>
            <a:r>
              <a:rPr lang="ru-RU" altLang="ru-RU" sz="2400" i="1">
                <a:solidFill>
                  <a:srgbClr val="003366"/>
                </a:solidFill>
                <a:latin typeface="Georgia" pitchFamily="18" charset="0"/>
              </a:rPr>
              <a:t>необходимой</a:t>
            </a:r>
            <a:r>
              <a:rPr lang="ru-RU" altLang="ru-RU" sz="2400">
                <a:solidFill>
                  <a:srgbClr val="003366"/>
                </a:solidFill>
                <a:latin typeface="Georgia" pitchFamily="18" charset="0"/>
              </a:rPr>
              <a:t> работнику для осуществления определенного вида профессиональной деятельности, в том числе выполнения определенной трудовой функции. </a:t>
            </a:r>
          </a:p>
          <a:p>
            <a:endParaRPr lang="en-US" altLang="ru-RU" sz="2400">
              <a:solidFill>
                <a:srgbClr val="003366"/>
              </a:solidFill>
              <a:latin typeface="Georgia" pitchFamily="18" charset="0"/>
            </a:endParaRPr>
          </a:p>
          <a:p>
            <a:endParaRPr lang="en-US" altLang="ru-RU" sz="2400">
              <a:solidFill>
                <a:srgbClr val="003366"/>
              </a:solidFill>
              <a:latin typeface="Georgia" pitchFamily="18" charset="0"/>
            </a:endParaRPr>
          </a:p>
          <a:p>
            <a:r>
              <a:rPr lang="ru-RU" altLang="ru-RU" sz="3200" b="1">
                <a:solidFill>
                  <a:srgbClr val="003366"/>
                </a:solidFill>
                <a:latin typeface="Georgia" pitchFamily="18" charset="0"/>
              </a:rPr>
              <a:t>Квалификация работника –</a:t>
            </a:r>
          </a:p>
          <a:p>
            <a:r>
              <a:rPr lang="ru-RU" altLang="ru-RU" sz="2400">
                <a:solidFill>
                  <a:srgbClr val="003366"/>
                </a:solidFill>
                <a:latin typeface="Georgia" pitchFamily="18" charset="0"/>
              </a:rPr>
              <a:t>уровень </a:t>
            </a:r>
            <a:r>
              <a:rPr lang="ru-RU" altLang="ru-RU" sz="2400" i="1">
                <a:solidFill>
                  <a:srgbClr val="003366"/>
                </a:solidFill>
                <a:latin typeface="Georgia" pitchFamily="18" charset="0"/>
              </a:rPr>
              <a:t>знаний</a:t>
            </a:r>
            <a:r>
              <a:rPr lang="ru-RU" altLang="ru-RU" sz="2400">
                <a:solidFill>
                  <a:srgbClr val="003366"/>
                </a:solidFill>
                <a:latin typeface="Georgia" pitchFamily="18" charset="0"/>
              </a:rPr>
              <a:t>, </a:t>
            </a:r>
            <a:r>
              <a:rPr lang="ru-RU" altLang="ru-RU" sz="2400" i="1">
                <a:solidFill>
                  <a:srgbClr val="003366"/>
                </a:solidFill>
                <a:latin typeface="Georgia" pitchFamily="18" charset="0"/>
              </a:rPr>
              <a:t>умений</a:t>
            </a:r>
            <a:r>
              <a:rPr lang="ru-RU" altLang="ru-RU" sz="2400">
                <a:solidFill>
                  <a:srgbClr val="003366"/>
                </a:solidFill>
                <a:latin typeface="Georgia" pitchFamily="18" charset="0"/>
              </a:rPr>
              <a:t>, профессиональных навыков и опыта работы работника.</a:t>
            </a:r>
          </a:p>
        </p:txBody>
      </p:sp>
      <p:pic>
        <p:nvPicPr>
          <p:cNvPr id="9219" name="Picture 4" descr="http://s1.dmcdn.net/CIxxG/1280x720-H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652963"/>
            <a:ext cx="27035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01675" y="1397000"/>
            <a:ext cx="7731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003366"/>
                </a:solidFill>
                <a:latin typeface="Georgia" pitchFamily="18" charset="0"/>
              </a:rPr>
              <a:t>Цель применения ПСП </a:t>
            </a:r>
          </a:p>
          <a:p>
            <a:endParaRPr lang="ru-RU" altLang="ru-RU" sz="1600" b="1">
              <a:solidFill>
                <a:srgbClr val="003366"/>
              </a:solidFill>
              <a:latin typeface="Georgia" pitchFamily="18" charset="0"/>
            </a:endParaRPr>
          </a:p>
          <a:p>
            <a:r>
              <a:rPr lang="ru-RU" altLang="ru-RU" sz="2400" b="1" i="1">
                <a:solidFill>
                  <a:srgbClr val="003366"/>
                </a:solidFill>
                <a:latin typeface="Georgia" pitchFamily="18" charset="0"/>
              </a:rPr>
              <a:t>повышение профессионального уровня педагогов</a:t>
            </a:r>
            <a:r>
              <a:rPr lang="ru-RU" altLang="ru-RU" sz="2400" b="1">
                <a:solidFill>
                  <a:srgbClr val="003366"/>
                </a:solidFill>
                <a:latin typeface="Georgia" pitchFamily="18" charset="0"/>
              </a:rPr>
              <a:t> как одного из </a:t>
            </a:r>
            <a:r>
              <a:rPr lang="ru-RU" altLang="ru-RU" sz="2400" b="1" i="1">
                <a:solidFill>
                  <a:srgbClr val="003366"/>
                </a:solidFill>
                <a:latin typeface="Georgia" pitchFamily="18" charset="0"/>
              </a:rPr>
              <a:t>условий</a:t>
            </a:r>
            <a:r>
              <a:rPr lang="ru-RU" altLang="ru-RU" sz="2400" b="1">
                <a:solidFill>
                  <a:srgbClr val="003366"/>
                </a:solidFill>
                <a:latin typeface="Georgia" pitchFamily="18" charset="0"/>
              </a:rPr>
              <a:t> повышение качества образования в Российской Федерации. </a:t>
            </a:r>
          </a:p>
        </p:txBody>
      </p:sp>
      <p:pic>
        <p:nvPicPr>
          <p:cNvPr id="10243" name="Picture 2" descr="http://www.gvbcinc.com/real-estate-sign-posts-portland-oregon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4221163"/>
            <a:ext cx="2943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47700" y="620713"/>
            <a:ext cx="81867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003366"/>
                </a:solidFill>
                <a:latin typeface="Georgia" pitchFamily="18" charset="0"/>
              </a:rPr>
              <a:t>Профессиональный стандарт </a:t>
            </a:r>
          </a:p>
          <a:p>
            <a:endParaRPr lang="ru-RU" altLang="ru-RU" sz="3200" b="1" dirty="0">
              <a:solidFill>
                <a:srgbClr val="003366"/>
              </a:solidFill>
              <a:latin typeface="Georgia" pitchFamily="18" charset="0"/>
            </a:endParaRPr>
          </a:p>
          <a:p>
            <a:r>
              <a:rPr lang="ru-RU" altLang="ru-RU" sz="3200" dirty="0">
                <a:solidFill>
                  <a:srgbClr val="003366"/>
                </a:solidFill>
                <a:latin typeface="Georgia" pitchFamily="18" charset="0"/>
              </a:rPr>
              <a:t>«Педагог (педагогическая деятельность в сфере дошкольного, начального общего, основного общего, среднего общего образования) (воспитатель, учитель)» применяется работодателями с </a:t>
            </a:r>
            <a:r>
              <a:rPr lang="ru-RU" altLang="ru-RU" sz="3200" b="1" i="1" dirty="0">
                <a:solidFill>
                  <a:srgbClr val="003366"/>
                </a:solidFill>
                <a:latin typeface="Georgia" pitchFamily="18" charset="0"/>
              </a:rPr>
              <a:t>1 января </a:t>
            </a:r>
            <a:r>
              <a:rPr lang="ru-RU" altLang="ru-RU" sz="3200" b="1" i="1" dirty="0" smtClean="0">
                <a:solidFill>
                  <a:srgbClr val="003366"/>
                </a:solidFill>
                <a:latin typeface="Georgia" pitchFamily="18" charset="0"/>
              </a:rPr>
              <a:t>2020 </a:t>
            </a:r>
            <a:r>
              <a:rPr lang="ru-RU" altLang="ru-RU" sz="3200" b="1" i="1" dirty="0">
                <a:solidFill>
                  <a:srgbClr val="003366"/>
                </a:solidFill>
                <a:latin typeface="Georgia" pitchFamily="18" charset="0"/>
              </a:rPr>
              <a:t>года</a:t>
            </a:r>
            <a:r>
              <a:rPr lang="ru-RU" altLang="ru-RU" sz="3200" b="1" dirty="0">
                <a:solidFill>
                  <a:srgbClr val="003366"/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006666"/>
                </a:solidFill>
                <a:latin typeface="Georgia" pitchFamily="18" charset="0"/>
              </a:rPr>
              <a:t>Этапы введения ПСП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700213"/>
            <a:ext cx="8964612" cy="36480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96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1.    </a:t>
            </a:r>
            <a:r>
              <a:rPr lang="ru-RU" dirty="0" smtClean="0"/>
              <a:t>.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Изучение нормативно-правовой базы, подготовка к </a:t>
            </a:r>
            <a:endParaRPr lang="ru-RU" sz="8000" b="1" dirty="0" smtClean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      внедрению ПСП.</a:t>
            </a:r>
            <a:endParaRPr lang="ru-RU" sz="80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2.      Информирование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работников о применении ПСП в </a:t>
            </a:r>
            <a:endParaRPr lang="ru-RU" sz="8000" b="1" dirty="0" smtClean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     учреждении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3.      Мониторинг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(оценка) профессиональных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компетенций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      педагога.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4.      Разработка и реализация индивидуальных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    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образовательных маршрутов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педагогов.</a:t>
            </a:r>
            <a:endParaRPr lang="ru-RU" sz="80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5.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Внесение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изменений в локальные акты учреждения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6.     Анализ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эффективности мероприятий по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организации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     применения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ПСП в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учреждении.</a:t>
            </a:r>
            <a:endParaRPr lang="ru-RU" sz="80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7.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    Корректировка </a:t>
            </a:r>
            <a:r>
              <a:rPr lang="ru-RU" sz="8000" b="1" dirty="0">
                <a:solidFill>
                  <a:srgbClr val="003366"/>
                </a:solidFill>
                <a:latin typeface="Georgia" panose="02040502050405020303" pitchFamily="18" charset="0"/>
              </a:rPr>
              <a:t>мероприятий по применению </a:t>
            </a:r>
            <a:r>
              <a:rPr lang="ru-RU" sz="8000" b="1" dirty="0" smtClean="0">
                <a:solidFill>
                  <a:srgbClr val="003366"/>
                </a:solidFill>
                <a:latin typeface="Georgia" panose="02040502050405020303" pitchFamily="18" charset="0"/>
              </a:rPr>
              <a:t>ПСП.</a:t>
            </a:r>
            <a:endParaRPr lang="ru-RU" sz="80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ru-RU" sz="2000" dirty="0"/>
          </a:p>
        </p:txBody>
      </p:sp>
      <p:pic>
        <p:nvPicPr>
          <p:cNvPr id="13316" name="Picture 2" descr="http://fb.ru/misc/i/gallery/5085/319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18589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23850" y="260350"/>
            <a:ext cx="882015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6666"/>
                </a:solidFill>
                <a:latin typeface="Georgia" panose="02040502050405020303" pitchFamily="18" charset="0"/>
              </a:rPr>
              <a:t>Соответствие работника профессиональному стандарту – это соответствие работника всем разделам ПСП, т.е. соответствие:</a:t>
            </a:r>
            <a:endParaRPr lang="en-US" sz="2400" b="1" i="1" dirty="0">
              <a:solidFill>
                <a:srgbClr val="006666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ru-RU" sz="2000" i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наименованию должности; (</a:t>
            </a:r>
            <a:r>
              <a:rPr lang="ru-RU" sz="2400" b="1" i="1" dirty="0">
                <a:solidFill>
                  <a:srgbClr val="003366"/>
                </a:solidFill>
                <a:latin typeface="Georgia" panose="02040502050405020303" pitchFamily="18" charset="0"/>
              </a:rPr>
              <a:t>воспитатель, педагог-психолог</a:t>
            </a: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9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требованиям к образованию и обучению;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9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требованиям к опыту практической работы;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9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 особым условиям допуска к работе;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9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необходимым умениям;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9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необходимым знаниям;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900" b="1" dirty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366"/>
                </a:solidFill>
                <a:latin typeface="Georgia" panose="02040502050405020303" pitchFamily="18" charset="0"/>
              </a:rPr>
              <a:t>другим характеристикам.</a:t>
            </a:r>
          </a:p>
        </p:txBody>
      </p:sp>
      <p:pic>
        <p:nvPicPr>
          <p:cNvPr id="18435" name="Picture 4" descr="http://liubavyshka.ru/_ph/144/2/312366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724400"/>
            <a:ext cx="309721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1547813" y="1844675"/>
            <a:ext cx="6588125" cy="18288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3A5E74"/>
                </a:solidFill>
                <a:latin typeface="Georgia" pitchFamily="18" charset="0"/>
              </a:rPr>
              <a:t>Спасибо </a:t>
            </a:r>
            <a:br>
              <a:rPr lang="ru-RU" altLang="ru-RU" smtClean="0">
                <a:solidFill>
                  <a:srgbClr val="3A5E74"/>
                </a:solidFill>
                <a:latin typeface="Georgia" pitchFamily="18" charset="0"/>
              </a:rPr>
            </a:br>
            <a:r>
              <a:rPr lang="ru-RU" altLang="ru-RU" smtClean="0">
                <a:solidFill>
                  <a:srgbClr val="3A5E74"/>
                </a:solidFill>
                <a:latin typeface="Georgia" pitchFamily="18" charset="0"/>
              </a:rPr>
              <a:t>за внимание!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581525"/>
            <a:ext cx="21002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4856163" y="1196975"/>
            <a:ext cx="4287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6666"/>
                </a:solidFill>
                <a:latin typeface="Georgia" pitchFamily="18" charset="0"/>
              </a:rPr>
              <a:t>Светлый мир познаний открыт для каждого</a:t>
            </a:r>
          </a:p>
        </p:txBody>
      </p:sp>
      <p:pic>
        <p:nvPicPr>
          <p:cNvPr id="24579" name="Picture 2" descr="road 1"/>
          <p:cNvPicPr>
            <a:picLocks noChangeAspect="1" noChangeArrowheads="1"/>
          </p:cNvPicPr>
          <p:nvPr/>
        </p:nvPicPr>
        <p:blipFill>
          <a:blip r:embed="rId2" cstate="print"/>
          <a:srcRect l="10728" t="15129" r="30521"/>
          <a:stretch>
            <a:fillRect/>
          </a:stretch>
        </p:blipFill>
        <p:spPr bwMode="auto">
          <a:xfrm>
            <a:off x="-323850" y="0"/>
            <a:ext cx="6075363" cy="76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">
  <a:themeElements>
    <a:clrScheme name="594TGp_family_ligh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594TGp_family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</Template>
  <TotalTime>2874</TotalTime>
  <Words>357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Times New Roman</vt:lpstr>
      <vt:lpstr>Calibri</vt:lpstr>
      <vt:lpstr>594TGp_family_light</vt:lpstr>
      <vt:lpstr>Слайд 1</vt:lpstr>
      <vt:lpstr>Нормативная база внедрения профессионального стандарта</vt:lpstr>
      <vt:lpstr>Слайд 3</vt:lpstr>
      <vt:lpstr>Слайд 4</vt:lpstr>
      <vt:lpstr>Слайд 5</vt:lpstr>
      <vt:lpstr>Этапы введения ПСП</vt:lpstr>
      <vt:lpstr>Слайд 7</vt:lpstr>
      <vt:lpstr>Спасибо  за внимание!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Veraksa</dc:creator>
  <cp:lastModifiedBy>DS130new</cp:lastModifiedBy>
  <cp:revision>222</cp:revision>
  <dcterms:created xsi:type="dcterms:W3CDTF">2010-06-24T21:14:34Z</dcterms:created>
  <dcterms:modified xsi:type="dcterms:W3CDTF">2019-12-18T14:12:37Z</dcterms:modified>
</cp:coreProperties>
</file>